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77" r:id="rId2"/>
  </p:sldMasterIdLst>
  <p:notesMasterIdLst>
    <p:notesMasterId r:id="rId13"/>
  </p:notesMasterIdLst>
  <p:sldIdLst>
    <p:sldId id="1140" r:id="rId3"/>
    <p:sldId id="1139" r:id="rId4"/>
    <p:sldId id="280" r:id="rId5"/>
    <p:sldId id="324" r:id="rId6"/>
    <p:sldId id="262" r:id="rId7"/>
    <p:sldId id="1141" r:id="rId8"/>
    <p:sldId id="326" r:id="rId9"/>
    <p:sldId id="327" r:id="rId10"/>
    <p:sldId id="1145" r:id="rId11"/>
    <p:sldId id="1144" r:id="rId1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Helvetica Neue Light" panose="0200040300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3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38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6a600c547_0_4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6a600c547_0_4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7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ceba277f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4ceba277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88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67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207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3A130FE-0D8D-5548-A8FE-C33C3BBEC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0A0A8D2-6FE3-E64D-A7D3-F116B049D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DCC0E3D0-2D37-EB4C-BF07-721CBEF6F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DD3B055-0862-B24D-B6E7-318A23D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48C3AA-34EF-6747-9CFA-C74C92DCD005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320B09-812A-DF4D-A909-5B5992DA9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0" y="1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94" r:id="rId2"/>
    <p:sldLayoutId id="214748370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3394A2-5689-C845-95DB-27F089FB77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" sz="3200" dirty="0" err="1"/>
              <a:t>InfluxDB</a:t>
            </a:r>
            <a:r>
              <a:rPr lang="en" sz="3200" dirty="0"/>
              <a:t> 2.0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0DD8D15-4B29-5249-BDF4-715D572DD6B6}"/>
              </a:ext>
            </a:extLst>
          </p:cNvPr>
          <p:cNvSpPr txBox="1">
            <a:spLocks/>
          </p:cNvSpPr>
          <p:nvPr/>
        </p:nvSpPr>
        <p:spPr>
          <a:xfrm>
            <a:off x="677838" y="3069438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93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 err="1"/>
              <a:t>InfluxDB</a:t>
            </a:r>
            <a:r>
              <a:rPr lang="en" sz="2800" dirty="0"/>
              <a:t> 2.0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C206649C-25F9-3541-801F-8D90DFAFE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InfluxDB</a:t>
            </a:r>
            <a:r>
              <a:rPr lang="it-IT" dirty="0"/>
              <a:t> 2.0?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>
          <a:xfrm>
            <a:off x="463497" y="384959"/>
            <a:ext cx="8208392" cy="585247"/>
          </a:xfrm>
        </p:spPr>
        <p:txBody>
          <a:bodyPr/>
          <a:lstStyle/>
          <a:p>
            <a:pPr lvl="0"/>
            <a:r>
              <a:rPr lang="it-IT" dirty="0"/>
              <a:t>Platform </a:t>
            </a:r>
            <a:r>
              <a:rPr lang="it-IT" dirty="0" err="1"/>
              <a:t>Strategy</a:t>
            </a:r>
            <a:r>
              <a:rPr lang="it-IT" dirty="0"/>
              <a:t>: </a:t>
            </a:r>
          </a:p>
          <a:p>
            <a:pPr lvl="0"/>
            <a:r>
              <a:rPr lang="it-IT" dirty="0"/>
              <a:t>Be The Platform of </a:t>
            </a:r>
            <a:r>
              <a:rPr lang="it-IT" dirty="0" err="1"/>
              <a:t>Choice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and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Workloads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A4908-B232-9842-97FF-A480A3162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265606"/>
            <a:ext cx="9144000" cy="357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265606"/>
            <a:ext cx="9144000" cy="35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 flipH="1">
            <a:off x="5961894" y="1709122"/>
            <a:ext cx="3903318" cy="26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6"/>
          <p:cNvPicPr preferRelativeResize="0"/>
          <p:nvPr/>
        </p:nvPicPr>
        <p:blipFill rotWithShape="1">
          <a:blip r:embed="rId4">
            <a:alphaModFix/>
          </a:blip>
          <a:srcRect r="32867"/>
          <a:stretch/>
        </p:blipFill>
        <p:spPr>
          <a:xfrm>
            <a:off x="-893321" y="1680906"/>
            <a:ext cx="3903318" cy="26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3568693" y="2041649"/>
            <a:ext cx="1938883" cy="2004014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Common Metrics </a:t>
              </a:r>
              <a:b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</a:b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and Events Platform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9" name="Google Shape;1779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6748273" y="1261174"/>
            <a:ext cx="2409055" cy="35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749550" y="1261174"/>
            <a:ext cx="2407777" cy="35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9144" y="1261174"/>
            <a:ext cx="2409055" cy="35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9144" y="1261174"/>
            <a:ext cx="2407777" cy="35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246"/>
          <p:cNvSpPr txBox="1"/>
          <p:nvPr/>
        </p:nvSpPr>
        <p:spPr>
          <a:xfrm>
            <a:off x="7007549" y="3395088"/>
            <a:ext cx="2102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Application, Custom Logs &amp; Traces</a:t>
            </a:r>
            <a:endParaRPr sz="1100">
              <a:solidFill>
                <a:schemeClr val="dk2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784" name="Google Shape;1784;p246"/>
          <p:cNvSpPr txBox="1"/>
          <p:nvPr/>
        </p:nvSpPr>
        <p:spPr>
          <a:xfrm>
            <a:off x="7046320" y="2126334"/>
            <a:ext cx="2025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Business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Events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5" name="Google Shape;1785;p246"/>
          <p:cNvSpPr txBox="1"/>
          <p:nvPr/>
        </p:nvSpPr>
        <p:spPr>
          <a:xfrm>
            <a:off x="200087" y="3395088"/>
            <a:ext cx="1579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Infrastructure 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&amp; Application Metrics</a:t>
            </a:r>
            <a:endParaRPr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6" name="Google Shape;1786;p246"/>
          <p:cNvSpPr txBox="1"/>
          <p:nvPr/>
        </p:nvSpPr>
        <p:spPr>
          <a:xfrm>
            <a:off x="470373" y="1799630"/>
            <a:ext cx="1039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IoT Sensor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Events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87" name="Google Shape;1787;p246"/>
          <p:cNvCxnSpPr>
            <a:cxnSpLocks/>
          </p:cNvCxnSpPr>
          <p:nvPr/>
        </p:nvCxnSpPr>
        <p:spPr>
          <a:xfrm>
            <a:off x="7449671" y="3047482"/>
            <a:ext cx="14183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88" name="Google Shape;1788;p246"/>
          <p:cNvCxnSpPr/>
          <p:nvPr/>
        </p:nvCxnSpPr>
        <p:spPr>
          <a:xfrm>
            <a:off x="289322" y="3047482"/>
            <a:ext cx="139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3AEF577-FA74-2941-A483-A6E8E6052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8912A1B7-DC40-1249-9A1C-79EC0E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84417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4202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7 -0.00185 L -0.32882 -0.000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6"/>
          <p:cNvSpPr txBox="1">
            <a:spLocks noGrp="1"/>
          </p:cNvSpPr>
          <p:nvPr>
            <p:ph type="title"/>
          </p:nvPr>
        </p:nvSpPr>
        <p:spPr>
          <a:xfrm>
            <a:off x="463497" y="394023"/>
            <a:ext cx="8208392" cy="585247"/>
          </a:xfrm>
        </p:spPr>
        <p:txBody>
          <a:bodyPr/>
          <a:lstStyle/>
          <a:p>
            <a:pPr lvl="0"/>
            <a:r>
              <a:rPr lang="it-IT" dirty="0" err="1"/>
              <a:t>InfluxData</a:t>
            </a:r>
            <a:r>
              <a:rPr lang="it-IT" dirty="0"/>
              <a:t> Platform </a:t>
            </a:r>
            <a:r>
              <a:rPr lang="it-IT" dirty="0" err="1"/>
              <a:t>Features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D707B-03F8-A346-942F-2D1BB6310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70" name="Google Shape;1770;p246"/>
          <p:cNvSpPr/>
          <p:nvPr/>
        </p:nvSpPr>
        <p:spPr>
          <a:xfrm>
            <a:off x="0" y="1265606"/>
            <a:ext cx="9144000" cy="357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63500" dir="5400000" algn="t" rotWithShape="0">
              <a:srgbClr val="000000">
                <a:alpha val="1176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71" name="Google Shape;1771;p246"/>
          <p:cNvPicPr preferRelativeResize="0"/>
          <p:nvPr/>
        </p:nvPicPr>
        <p:blipFill rotWithShape="1">
          <a:blip r:embed="rId3">
            <a:alphaModFix/>
          </a:blip>
          <a:srcRect t="3122" b="3094"/>
          <a:stretch/>
        </p:blipFill>
        <p:spPr>
          <a:xfrm>
            <a:off x="0" y="1265606"/>
            <a:ext cx="9144000" cy="35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00" y="1300300"/>
            <a:ext cx="3523100" cy="352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6" name="Google Shape;1776;p246"/>
          <p:cNvGrpSpPr/>
          <p:nvPr/>
        </p:nvGrpSpPr>
        <p:grpSpPr>
          <a:xfrm>
            <a:off x="3568693" y="2041649"/>
            <a:ext cx="1938883" cy="2004014"/>
            <a:chOff x="5060223" y="2713719"/>
            <a:chExt cx="2079900" cy="2149768"/>
          </a:xfrm>
        </p:grpSpPr>
        <p:sp>
          <p:nvSpPr>
            <p:cNvPr id="1777" name="Google Shape;1777;p246"/>
            <p:cNvSpPr txBox="1"/>
            <p:nvPr/>
          </p:nvSpPr>
          <p:spPr>
            <a:xfrm>
              <a:off x="5060223" y="4036987"/>
              <a:ext cx="20799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Common Metrics </a:t>
              </a:r>
              <a:b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</a:br>
              <a:r>
                <a:rPr lang="en" sz="1500" b="1">
                  <a:solidFill>
                    <a:schemeClr val="dk2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and Events Platform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78" name="Google Shape;1778;p2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54806" y="2713719"/>
              <a:ext cx="1293392" cy="1308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oogle Shape;1796;p247">
            <a:extLst>
              <a:ext uri="{FF2B5EF4-FFF2-40B4-BE49-F238E27FC236}">
                <a16:creationId xmlns:a16="http://schemas.microsoft.com/office/drawing/2014/main" id="{D6E1B181-C110-E847-B5B6-C4C3CF041A34}"/>
              </a:ext>
            </a:extLst>
          </p:cNvPr>
          <p:cNvGrpSpPr/>
          <p:nvPr/>
        </p:nvGrpSpPr>
        <p:grpSpPr>
          <a:xfrm>
            <a:off x="108013" y="1346741"/>
            <a:ext cx="2518200" cy="346249"/>
            <a:chOff x="400050" y="1357310"/>
            <a:chExt cx="3357600" cy="461665"/>
          </a:xfrm>
        </p:grpSpPr>
        <p:sp>
          <p:nvSpPr>
            <p:cNvPr id="24" name="Google Shape;1797;p247">
              <a:extLst>
                <a:ext uri="{FF2B5EF4-FFF2-40B4-BE49-F238E27FC236}">
                  <a16:creationId xmlns:a16="http://schemas.microsoft.com/office/drawing/2014/main" id="{42F3BC68-5575-0344-869B-387AD1F975F2}"/>
                </a:ext>
              </a:extLst>
            </p:cNvPr>
            <p:cNvSpPr txBox="1"/>
            <p:nvPr/>
          </p:nvSpPr>
          <p:spPr>
            <a:xfrm>
              <a:off x="1128121" y="1357310"/>
              <a:ext cx="18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INSTRUMENT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25" name="Google Shape;1798;p247">
              <a:extLst>
                <a:ext uri="{FF2B5EF4-FFF2-40B4-BE49-F238E27FC236}">
                  <a16:creationId xmlns:a16="http://schemas.microsoft.com/office/drawing/2014/main" id="{C9541811-4B10-184D-87EC-D6FCD49BA51A}"/>
                </a:ext>
              </a:extLst>
            </p:cNvPr>
            <p:cNvCxnSpPr/>
            <p:nvPr/>
          </p:nvCxnSpPr>
          <p:spPr>
            <a:xfrm>
              <a:off x="400050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" name="Google Shape;1802;p247">
            <a:extLst>
              <a:ext uri="{FF2B5EF4-FFF2-40B4-BE49-F238E27FC236}">
                <a16:creationId xmlns:a16="http://schemas.microsoft.com/office/drawing/2014/main" id="{A83F0A38-4999-894A-A016-33822753BEB7}"/>
              </a:ext>
            </a:extLst>
          </p:cNvPr>
          <p:cNvGrpSpPr/>
          <p:nvPr/>
        </p:nvGrpSpPr>
        <p:grpSpPr>
          <a:xfrm>
            <a:off x="108013" y="3318933"/>
            <a:ext cx="2518200" cy="356964"/>
            <a:chOff x="400050" y="3786187"/>
            <a:chExt cx="3357600" cy="475952"/>
          </a:xfrm>
        </p:grpSpPr>
        <p:sp>
          <p:nvSpPr>
            <p:cNvPr id="27" name="Google Shape;1803;p247">
              <a:extLst>
                <a:ext uri="{FF2B5EF4-FFF2-40B4-BE49-F238E27FC236}">
                  <a16:creationId xmlns:a16="http://schemas.microsoft.com/office/drawing/2014/main" id="{19DF506F-365E-6048-AD2A-374486E81B21}"/>
                </a:ext>
              </a:extLst>
            </p:cNvPr>
            <p:cNvSpPr txBox="1"/>
            <p:nvPr/>
          </p:nvSpPr>
          <p:spPr>
            <a:xfrm>
              <a:off x="1128121" y="3786187"/>
              <a:ext cx="175754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AUTOMATE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28" name="Google Shape;1804;p247">
              <a:extLst>
                <a:ext uri="{FF2B5EF4-FFF2-40B4-BE49-F238E27FC236}">
                  <a16:creationId xmlns:a16="http://schemas.microsoft.com/office/drawing/2014/main" id="{8CD64F0E-EC76-5942-BBAE-8DB0C93A4CED}"/>
                </a:ext>
              </a:extLst>
            </p:cNvPr>
            <p:cNvCxnSpPr/>
            <p:nvPr/>
          </p:nvCxnSpPr>
          <p:spPr>
            <a:xfrm>
              <a:off x="400050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" name="Google Shape;1808;p247">
            <a:extLst>
              <a:ext uri="{FF2B5EF4-FFF2-40B4-BE49-F238E27FC236}">
                <a16:creationId xmlns:a16="http://schemas.microsoft.com/office/drawing/2014/main" id="{0EB980B8-8F87-A647-BA82-E1A4FB41AB71}"/>
              </a:ext>
            </a:extLst>
          </p:cNvPr>
          <p:cNvSpPr txBox="1"/>
          <p:nvPr/>
        </p:nvSpPr>
        <p:spPr>
          <a:xfrm>
            <a:off x="188753" y="1789979"/>
            <a:ext cx="2507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Quickly ingest data from everywhere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Efficiently store (Compress) the data </a:t>
            </a:r>
            <a:b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</a:b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at scale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30" name="Google Shape;1810;p247">
            <a:extLst>
              <a:ext uri="{FF2B5EF4-FFF2-40B4-BE49-F238E27FC236}">
                <a16:creationId xmlns:a16="http://schemas.microsoft.com/office/drawing/2014/main" id="{40C260A5-38DA-8342-8B14-E6ED551A2B91}"/>
              </a:ext>
            </a:extLst>
          </p:cNvPr>
          <p:cNvSpPr txBox="1"/>
          <p:nvPr/>
        </p:nvSpPr>
        <p:spPr>
          <a:xfrm>
            <a:off x="188753" y="3783600"/>
            <a:ext cx="250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automation and control functions</a:t>
            </a:r>
            <a:endParaRPr sz="120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Evict and down-sample data</a:t>
            </a:r>
            <a:endParaRPr sz="120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grpSp>
        <p:nvGrpSpPr>
          <p:cNvPr id="31" name="Google Shape;1799;p247">
            <a:extLst>
              <a:ext uri="{FF2B5EF4-FFF2-40B4-BE49-F238E27FC236}">
                <a16:creationId xmlns:a16="http://schemas.microsoft.com/office/drawing/2014/main" id="{C82EA4C8-57F8-9A4A-A225-F1D3F4B31017}"/>
              </a:ext>
            </a:extLst>
          </p:cNvPr>
          <p:cNvGrpSpPr/>
          <p:nvPr/>
        </p:nvGrpSpPr>
        <p:grpSpPr>
          <a:xfrm>
            <a:off x="6449844" y="1309187"/>
            <a:ext cx="2518200" cy="346249"/>
            <a:chOff x="8372475" y="1357310"/>
            <a:chExt cx="3357600" cy="461665"/>
          </a:xfrm>
        </p:grpSpPr>
        <p:sp>
          <p:nvSpPr>
            <p:cNvPr id="32" name="Google Shape;1800;p247">
              <a:extLst>
                <a:ext uri="{FF2B5EF4-FFF2-40B4-BE49-F238E27FC236}">
                  <a16:creationId xmlns:a16="http://schemas.microsoft.com/office/drawing/2014/main" id="{78F14EF4-45E3-0F46-912F-B539F174E06F}"/>
                </a:ext>
              </a:extLst>
            </p:cNvPr>
            <p:cNvSpPr txBox="1"/>
            <p:nvPr/>
          </p:nvSpPr>
          <p:spPr>
            <a:xfrm>
              <a:off x="9155722" y="1357310"/>
              <a:ext cx="1505396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OBSERVE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33" name="Google Shape;1801;p247">
              <a:extLst>
                <a:ext uri="{FF2B5EF4-FFF2-40B4-BE49-F238E27FC236}">
                  <a16:creationId xmlns:a16="http://schemas.microsoft.com/office/drawing/2014/main" id="{E6C9C28F-8B27-9949-91A2-A5D8DD672C9E}"/>
                </a:ext>
              </a:extLst>
            </p:cNvPr>
            <p:cNvCxnSpPr/>
            <p:nvPr/>
          </p:nvCxnSpPr>
          <p:spPr>
            <a:xfrm>
              <a:off x="8372475" y="1818975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" name="Google Shape;1805;p247">
            <a:extLst>
              <a:ext uri="{FF2B5EF4-FFF2-40B4-BE49-F238E27FC236}">
                <a16:creationId xmlns:a16="http://schemas.microsoft.com/office/drawing/2014/main" id="{1299A27C-2D91-0242-8C97-658DB2CEE792}"/>
              </a:ext>
            </a:extLst>
          </p:cNvPr>
          <p:cNvGrpSpPr/>
          <p:nvPr/>
        </p:nvGrpSpPr>
        <p:grpSpPr>
          <a:xfrm>
            <a:off x="6449844" y="3272834"/>
            <a:ext cx="2518200" cy="356964"/>
            <a:chOff x="8372475" y="3786187"/>
            <a:chExt cx="3357600" cy="475952"/>
          </a:xfrm>
        </p:grpSpPr>
        <p:sp>
          <p:nvSpPr>
            <p:cNvPr id="35" name="Google Shape;1806;p247">
              <a:extLst>
                <a:ext uri="{FF2B5EF4-FFF2-40B4-BE49-F238E27FC236}">
                  <a16:creationId xmlns:a16="http://schemas.microsoft.com/office/drawing/2014/main" id="{68C3019E-5A2E-2845-92E4-8D4E11526DD2}"/>
                </a:ext>
              </a:extLst>
            </p:cNvPr>
            <p:cNvSpPr txBox="1"/>
            <p:nvPr/>
          </p:nvSpPr>
          <p:spPr>
            <a:xfrm>
              <a:off x="9228407" y="3786187"/>
              <a:ext cx="1257036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rgbClr val="234B7C"/>
                  </a:solidFill>
                  <a:latin typeface="Arial" panose="020B0604020202020204" pitchFamily="34" charset="0"/>
                  <a:ea typeface="Rubik"/>
                  <a:cs typeface="Arial" panose="020B0604020202020204" pitchFamily="34" charset="0"/>
                  <a:sym typeface="Rubik"/>
                </a:rPr>
                <a:t>LEARN</a:t>
              </a:r>
              <a:endParaRPr sz="1100" dirty="0"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endParaRPr>
            </a:p>
          </p:txBody>
        </p:sp>
        <p:cxnSp>
          <p:nvCxnSpPr>
            <p:cNvPr id="36" name="Google Shape;1807;p247">
              <a:extLst>
                <a:ext uri="{FF2B5EF4-FFF2-40B4-BE49-F238E27FC236}">
                  <a16:creationId xmlns:a16="http://schemas.microsoft.com/office/drawing/2014/main" id="{90186F07-7C99-9D4A-A499-EE8B61406078}"/>
                </a:ext>
              </a:extLst>
            </p:cNvPr>
            <p:cNvCxnSpPr/>
            <p:nvPr/>
          </p:nvCxnSpPr>
          <p:spPr>
            <a:xfrm>
              <a:off x="8372475" y="4262139"/>
              <a:ext cx="335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" name="Google Shape;1809;p247">
            <a:extLst>
              <a:ext uri="{FF2B5EF4-FFF2-40B4-BE49-F238E27FC236}">
                <a16:creationId xmlns:a16="http://schemas.microsoft.com/office/drawing/2014/main" id="{998BF835-79E6-F94C-97D6-BBF7CE6D67F2}"/>
              </a:ext>
            </a:extLst>
          </p:cNvPr>
          <p:cNvSpPr txBox="1"/>
          <p:nvPr/>
        </p:nvSpPr>
        <p:spPr>
          <a:xfrm>
            <a:off x="6525465" y="1752425"/>
            <a:ext cx="2447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Support real-time query, analysis and visualization of large data sets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time-based functions for “change over time”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38" name="Google Shape;1811;p247">
            <a:extLst>
              <a:ext uri="{FF2B5EF4-FFF2-40B4-BE49-F238E27FC236}">
                <a16:creationId xmlns:a16="http://schemas.microsoft.com/office/drawing/2014/main" id="{767606FF-6465-4D45-A28A-0DFD5C429FD6}"/>
              </a:ext>
            </a:extLst>
          </p:cNvPr>
          <p:cNvSpPr txBox="1"/>
          <p:nvPr/>
        </p:nvSpPr>
        <p:spPr>
          <a:xfrm>
            <a:off x="6525465" y="3737501"/>
            <a:ext cx="2665882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Enable machine learning and anomaly detection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✓"/>
            </a:pPr>
            <a:r>
              <a:rPr lang="en" dirty="0">
                <a:solidFill>
                  <a:schemeClr val="dk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Provide streaming analytics for data in motion</a:t>
            </a:r>
            <a:endParaRPr sz="1200" dirty="0"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DC6388DB-CD9C-A544-A984-5BBF52898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85272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1" name="Footer Placeholder 1">
            <a:extLst>
              <a:ext uri="{FF2B5EF4-FFF2-40B4-BE49-F238E27FC236}">
                <a16:creationId xmlns:a16="http://schemas.microsoft.com/office/drawing/2014/main" id="{A74227D3-9E18-3F42-A01F-E94E343F1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3901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  <a:p>
            <a:r>
              <a:rPr lang="it-IT"/>
              <a:t>What’s New in InfluxDB 2.0</a:t>
            </a:r>
          </a:p>
          <a:p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9777C-3687-4F4C-9E76-FBD93FA66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355719" cy="3391161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The </a:t>
            </a:r>
            <a:r>
              <a:rPr lang="en-US" sz="1900" b="1" dirty="0"/>
              <a:t>UI</a:t>
            </a:r>
            <a:r>
              <a:rPr lang="en-US" sz="1900" dirty="0"/>
              <a:t> is very </a:t>
            </a:r>
            <a:r>
              <a:rPr lang="en-US" sz="1900" b="1" dirty="0"/>
              <a:t>different</a:t>
            </a:r>
          </a:p>
          <a:p>
            <a:pPr lvl="1"/>
            <a:r>
              <a:rPr lang="en-US" sz="1600" b="1" dirty="0"/>
              <a:t>Key feature</a:t>
            </a:r>
            <a:r>
              <a:rPr lang="en-US" sz="1600" dirty="0"/>
              <a:t> </a:t>
            </a:r>
          </a:p>
          <a:p>
            <a:pPr lvl="2"/>
            <a:r>
              <a:rPr lang="en-US" sz="1300" dirty="0"/>
              <a:t>From wizard to build out scripts in 1.x</a:t>
            </a:r>
          </a:p>
          <a:p>
            <a:pPr lvl="2"/>
            <a:r>
              <a:rPr lang="en-US" sz="1300" dirty="0"/>
              <a:t>To a </a:t>
            </a:r>
            <a:r>
              <a:rPr lang="en-US" sz="1300" b="1" dirty="0"/>
              <a:t>visual query builder </a:t>
            </a:r>
            <a:r>
              <a:rPr lang="en-US" sz="1300" dirty="0"/>
              <a:t>in 2.0.</a:t>
            </a:r>
          </a:p>
          <a:p>
            <a:pPr lvl="1"/>
            <a:r>
              <a:rPr lang="en-US" sz="1600" b="1" dirty="0"/>
              <a:t>Load data </a:t>
            </a:r>
            <a:r>
              <a:rPr lang="en-US" sz="1600" dirty="0"/>
              <a:t>from the UI</a:t>
            </a:r>
          </a:p>
          <a:p>
            <a:pPr lvl="1"/>
            <a:r>
              <a:rPr lang="en-US" sz="1600" dirty="0"/>
              <a:t>Download Telegraph configuration</a:t>
            </a:r>
          </a:p>
          <a:p>
            <a:pPr lvl="1"/>
            <a:r>
              <a:rPr lang="en-US" sz="1600" dirty="0"/>
              <a:t>Dedicated API layer </a:t>
            </a:r>
            <a:r>
              <a:rPr lang="en-US" sz="1600" dirty="0">
                <a:sym typeface="Wingdings" pitchFamily="2" charset="2"/>
              </a:rPr>
              <a:t>to serve </a:t>
            </a:r>
            <a:r>
              <a:rPr lang="en-US" sz="1600" dirty="0"/>
              <a:t>UI for all </a:t>
            </a:r>
            <a:r>
              <a:rPr lang="en-US" sz="1600" dirty="0" err="1"/>
              <a:t>deloyments</a:t>
            </a:r>
            <a:r>
              <a:rPr lang="en-US" sz="1600" dirty="0"/>
              <a:t> (OSS, Cloud, and Enterprise)</a:t>
            </a:r>
          </a:p>
          <a:p>
            <a:r>
              <a:rPr lang="en-US" sz="1900" b="1" dirty="0"/>
              <a:t>Tasks</a:t>
            </a:r>
            <a:r>
              <a:rPr lang="en-US" sz="1900" dirty="0"/>
              <a:t> are a brand new concept</a:t>
            </a:r>
          </a:p>
          <a:p>
            <a:pPr lvl="1"/>
            <a:r>
              <a:rPr lang="en-US" sz="1600" dirty="0"/>
              <a:t>Flux queries that can be scheduled</a:t>
            </a:r>
            <a:endParaRPr lang="en-US" sz="1900" dirty="0"/>
          </a:p>
          <a:p>
            <a:r>
              <a:rPr lang="en-US" sz="1900" b="1" dirty="0"/>
              <a:t>Tokens</a:t>
            </a:r>
          </a:p>
          <a:p>
            <a:pPr lvl="1"/>
            <a:r>
              <a:rPr lang="en-US" sz="1600" dirty="0"/>
              <a:t>secure third party systems to write or read data</a:t>
            </a:r>
            <a:endParaRPr lang="en-US" sz="19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D4C39B4-6554-FF4F-9B6E-AA5946D18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FA2D109-460D-DF48-A392-7AAB8798E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2295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236280"/>
            <a:ext cx="3806788" cy="7793233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1F8334A-95B4-9446-A8F0-7A3F89CD4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Picture 2" descr="Image result for factry">
            <a:extLst>
              <a:ext uri="{FF2B5EF4-FFF2-40B4-BE49-F238E27FC236}">
                <a16:creationId xmlns:a16="http://schemas.microsoft.com/office/drawing/2014/main" id="{19076472-6093-D241-B29E-517E08D3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90" y="1405008"/>
            <a:ext cx="761128" cy="1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6974BDA-03F4-B741-B63B-FE9FBDE95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0433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E9A4E92-C548-2348-B50D-9433C8033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617DA-0C85-084A-B0FB-7161CAC8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3" y="1208995"/>
            <a:ext cx="8007654" cy="3116074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B898F0C-12AE-6748-AF68-76C2E1002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41128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03E6E-94AF-3F4C-9A45-C63B93B6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4325069"/>
            <a:ext cx="8208348" cy="488802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You will be able to do it yourself by the end of this training!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E9A4E92-C548-2348-B50D-9433C8033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06DED-4D41-CB4A-9CB4-CB99AB92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3" y="1194848"/>
            <a:ext cx="8108363" cy="3155263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96F7FE7-9032-E644-8F20-5DCE534D3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850805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7293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357</Words>
  <Application>Microsoft Macintosh PowerPoint</Application>
  <PresentationFormat>On-screen Show (16:9)</PresentationFormat>
  <Paragraphs>64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Helvetica Neue</vt:lpstr>
      <vt:lpstr>Arial</vt:lpstr>
      <vt:lpstr>Rubik</vt:lpstr>
      <vt:lpstr>Helvetica Neue Light</vt:lpstr>
      <vt:lpstr>InfluxDays Template</vt:lpstr>
      <vt:lpstr>Office Theme</vt:lpstr>
      <vt:lpstr>InfluxDB 2.0</vt:lpstr>
      <vt:lpstr>What is InfluxDB 2.0?</vt:lpstr>
      <vt:lpstr>Platform Strategy:  Be The Platform of Choice for All Metrics and Event Workloads</vt:lpstr>
      <vt:lpstr>InfluxData Platform Features</vt:lpstr>
      <vt:lpstr> What’s New in InfluxDB 2.0 </vt:lpstr>
      <vt:lpstr>DEMO</vt:lpstr>
      <vt:lpstr>Scenario</vt:lpstr>
      <vt:lpstr>Dashboard</vt:lpstr>
      <vt:lpstr>Dashboard</vt:lpstr>
      <vt:lpstr>InfluxDB 2.0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67</cp:revision>
  <dcterms:modified xsi:type="dcterms:W3CDTF">2020-07-21T13:23:29Z</dcterms:modified>
</cp:coreProperties>
</file>